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73" r:id="rId3"/>
    <p:sldId id="257" r:id="rId4"/>
    <p:sldId id="269" r:id="rId5"/>
    <p:sldId id="265" r:id="rId6"/>
    <p:sldId id="266" r:id="rId7"/>
    <p:sldId id="275" r:id="rId8"/>
    <p:sldId id="276" r:id="rId9"/>
    <p:sldId id="277" r:id="rId10"/>
    <p:sldId id="278" r:id="rId11"/>
    <p:sldId id="259" r:id="rId12"/>
    <p:sldId id="262" r:id="rId13"/>
    <p:sldId id="264" r:id="rId14"/>
    <p:sldId id="268" r:id="rId15"/>
    <p:sldId id="263" r:id="rId16"/>
    <p:sldId id="274" r:id="rId17"/>
    <p:sldId id="267" r:id="rId18"/>
    <p:sldId id="281" r:id="rId19"/>
    <p:sldId id="270" r:id="rId20"/>
    <p:sldId id="280" r:id="rId21"/>
    <p:sldId id="279" r:id="rId22"/>
    <p:sldId id="271" r:id="rId23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55" autoAdjust="0"/>
    <p:restoredTop sz="86390" autoAdjust="0"/>
  </p:normalViewPr>
  <p:slideViewPr>
    <p:cSldViewPr>
      <p:cViewPr>
        <p:scale>
          <a:sx n="33" d="100"/>
          <a:sy n="33" d="100"/>
        </p:scale>
        <p:origin x="-4596" y="-19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67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2BA8A-41BD-4CFF-8B3D-3FE6F2B8C98F}" type="datetimeFigureOut">
              <a:rPr lang="en-US" smtClean="0"/>
              <a:t>11/8/2014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2628-8062-49BA-8DAB-606D9B61A7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93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2BA8A-41BD-4CFF-8B3D-3FE6F2B8C98F}" type="datetimeFigureOut">
              <a:rPr lang="en-US" smtClean="0"/>
              <a:t>11/8/2014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2628-8062-49BA-8DAB-606D9B61A7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0423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2BA8A-41BD-4CFF-8B3D-3FE6F2B8C98F}" type="datetimeFigureOut">
              <a:rPr lang="en-US" smtClean="0"/>
              <a:t>11/8/2014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2628-8062-49BA-8DAB-606D9B61A7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7653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2BA8A-41BD-4CFF-8B3D-3FE6F2B8C98F}" type="datetimeFigureOut">
              <a:rPr lang="en-US" smtClean="0"/>
              <a:t>11/8/2014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2628-8062-49BA-8DAB-606D9B61A7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60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2BA8A-41BD-4CFF-8B3D-3FE6F2B8C98F}" type="datetimeFigureOut">
              <a:rPr lang="en-US" smtClean="0"/>
              <a:t>11/8/2014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2628-8062-49BA-8DAB-606D9B61A7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549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2BA8A-41BD-4CFF-8B3D-3FE6F2B8C98F}" type="datetimeFigureOut">
              <a:rPr lang="en-US" smtClean="0"/>
              <a:t>11/8/2014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2628-8062-49BA-8DAB-606D9B61A7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483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2BA8A-41BD-4CFF-8B3D-3FE6F2B8C98F}" type="datetimeFigureOut">
              <a:rPr lang="en-US" smtClean="0"/>
              <a:t>11/8/2014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2628-8062-49BA-8DAB-606D9B61A7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790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2BA8A-41BD-4CFF-8B3D-3FE6F2B8C98F}" type="datetimeFigureOut">
              <a:rPr lang="en-US" smtClean="0"/>
              <a:t>11/8/2014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2628-8062-49BA-8DAB-606D9B61A7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850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2BA8A-41BD-4CFF-8B3D-3FE6F2B8C98F}" type="datetimeFigureOut">
              <a:rPr lang="en-US" smtClean="0"/>
              <a:t>11/8/2014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2628-8062-49BA-8DAB-606D9B61A7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90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2BA8A-41BD-4CFF-8B3D-3FE6F2B8C98F}" type="datetimeFigureOut">
              <a:rPr lang="en-US" smtClean="0"/>
              <a:t>11/8/2014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2628-8062-49BA-8DAB-606D9B61A7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585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2BA8A-41BD-4CFF-8B3D-3FE6F2B8C98F}" type="datetimeFigureOut">
              <a:rPr lang="en-US" smtClean="0"/>
              <a:t>11/8/2014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2628-8062-49BA-8DAB-606D9B61A7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001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2BA8A-41BD-4CFF-8B3D-3FE6F2B8C98F}" type="datetimeFigureOut">
              <a:rPr lang="en-US" smtClean="0"/>
              <a:t>11/8/2014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502628-8062-49BA-8DAB-606D9B61A7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247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533400"/>
            <a:ext cx="8153400" cy="1524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Uniform Power of Attorney Act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505200"/>
            <a:ext cx="4572000" cy="208062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alt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Mary Wong</a:t>
            </a:r>
            <a:endParaRPr lang="en-US" altLang="en-US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en-US" alt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Ashford &amp; Wriston LLP</a:t>
            </a:r>
          </a:p>
          <a:p>
            <a:pPr>
              <a:spcBef>
                <a:spcPts val="0"/>
              </a:spcBef>
            </a:pPr>
            <a:r>
              <a:rPr lang="en-US" alt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(808) </a:t>
            </a:r>
            <a:r>
              <a:rPr lang="en-US" alt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539-0478</a:t>
            </a:r>
            <a:endParaRPr lang="en-US" altLang="en-US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en-US" alt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mwong@awlaw.com</a:t>
            </a:r>
            <a:endParaRPr lang="en-US" altLang="en-US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 descr="Logo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6172200"/>
            <a:ext cx="1950720" cy="4495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46221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General Powers – </a:t>
            </a:r>
            <a:r>
              <a:rPr lang="en-US" dirty="0" smtClean="0"/>
              <a:t>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If </a:t>
            </a:r>
            <a:r>
              <a:rPr lang="en-US" dirty="0"/>
              <a:t>the POA includes general authority with respect to </a:t>
            </a:r>
            <a:r>
              <a:rPr lang="en-US" u="sng" dirty="0" smtClean="0"/>
              <a:t>tangible </a:t>
            </a:r>
            <a:r>
              <a:rPr lang="en-US" u="sng" dirty="0"/>
              <a:t>personal </a:t>
            </a:r>
            <a:r>
              <a:rPr lang="en-US" u="sng" dirty="0" smtClean="0"/>
              <a:t>property</a:t>
            </a:r>
            <a:r>
              <a:rPr lang="en-US" dirty="0" smtClean="0"/>
              <a:t>, </a:t>
            </a:r>
            <a:r>
              <a:rPr lang="en-US" dirty="0"/>
              <a:t>that authority includes borrowing money and pledging </a:t>
            </a:r>
            <a:r>
              <a:rPr lang="en-US" u="sng" dirty="0" smtClean="0"/>
              <a:t>tangible </a:t>
            </a:r>
            <a:r>
              <a:rPr lang="en-US" u="sng" dirty="0"/>
              <a:t>personal </a:t>
            </a:r>
            <a:r>
              <a:rPr lang="en-US" u="sng" dirty="0" smtClean="0"/>
              <a:t>property</a:t>
            </a:r>
            <a:r>
              <a:rPr lang="en-US" dirty="0" smtClean="0"/>
              <a:t> </a:t>
            </a:r>
            <a:r>
              <a:rPr lang="en-US" dirty="0"/>
              <a:t>of the Principal with respect to payment of the Principal’s </a:t>
            </a:r>
            <a:r>
              <a:rPr lang="en-US" dirty="0" smtClean="0"/>
              <a:t>debt (</a:t>
            </a:r>
            <a:r>
              <a:rPr lang="en-US" dirty="0"/>
              <a:t>unless otherwise specified)</a:t>
            </a:r>
          </a:p>
          <a:p>
            <a:endParaRPr lang="en-US" dirty="0"/>
          </a:p>
          <a:p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4" name="Picture 3" descr="Logo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6172200"/>
            <a:ext cx="1950720" cy="4495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069898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85800"/>
            <a:ext cx="8001000" cy="924475"/>
          </a:xfrm>
        </p:spPr>
        <p:txBody>
          <a:bodyPr>
            <a:normAutofit/>
          </a:bodyPr>
          <a:lstStyle/>
          <a:p>
            <a:r>
              <a:rPr lang="en-US" dirty="0"/>
              <a:t>4</a:t>
            </a:r>
            <a:r>
              <a:rPr lang="en-US" dirty="0" smtClean="0"/>
              <a:t> Options for Acknowledged POAs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US" sz="2800" dirty="0" smtClean="0"/>
              <a:t> Accept it</a:t>
            </a:r>
          </a:p>
          <a:p>
            <a:pPr>
              <a:buFont typeface="+mj-lt"/>
              <a:buAutoNum type="arabicPeriod"/>
            </a:pPr>
            <a:r>
              <a:rPr lang="en-US" sz="2800" dirty="0" smtClean="0"/>
              <a:t> Request certification (always advisable)</a:t>
            </a:r>
          </a:p>
          <a:p>
            <a:pPr>
              <a:buFont typeface="+mj-lt"/>
              <a:buAutoNum type="arabicPeriod"/>
            </a:pPr>
            <a:r>
              <a:rPr lang="en-US" sz="2800" dirty="0" smtClean="0"/>
              <a:t> Request translation</a:t>
            </a:r>
          </a:p>
          <a:p>
            <a:pPr>
              <a:buFont typeface="+mj-lt"/>
              <a:buAutoNum type="arabicPeriod"/>
            </a:pPr>
            <a:r>
              <a:rPr lang="en-US" sz="2800" dirty="0" smtClean="0"/>
              <a:t> Request an opinion of counsel</a:t>
            </a:r>
          </a:p>
          <a:p>
            <a:pPr>
              <a:buFont typeface="+mj-lt"/>
              <a:buAutoNum type="arabicPeriod"/>
            </a:pPr>
            <a:endParaRPr lang="en-US" sz="2800" dirty="0"/>
          </a:p>
          <a:p>
            <a:pPr marL="0" indent="0">
              <a:buNone/>
            </a:pPr>
            <a:r>
              <a:rPr lang="en-US" sz="2600" dirty="0" smtClean="0"/>
              <a:t>*No later than </a:t>
            </a:r>
            <a:r>
              <a:rPr lang="en-US" sz="2600" b="1" u="sng" dirty="0" smtClean="0"/>
              <a:t>7 business days </a:t>
            </a:r>
            <a:r>
              <a:rPr lang="en-US" sz="2600" dirty="0" smtClean="0"/>
              <a:t>after presentation</a:t>
            </a:r>
            <a:endParaRPr lang="en-US" sz="2600" dirty="0"/>
          </a:p>
        </p:txBody>
      </p:sp>
      <p:pic>
        <p:nvPicPr>
          <p:cNvPr id="4" name="Picture 3" descr="Logo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6172200"/>
            <a:ext cx="1950720" cy="4495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64904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8305800" cy="924475"/>
          </a:xfrm>
        </p:spPr>
        <p:txBody>
          <a:bodyPr>
            <a:normAutofit/>
          </a:bodyPr>
          <a:lstStyle/>
          <a:p>
            <a:r>
              <a:rPr lang="en-US" dirty="0" smtClean="0"/>
              <a:t>Liability for Refusal to Accept POA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52600"/>
            <a:ext cx="7448757" cy="4051437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500" dirty="0" smtClean="0"/>
              <a:t>Must accept POA within 5 business days after receipt of certification, translation or opinion of counsel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500" dirty="0" smtClean="0"/>
              <a:t>No time limit for presenter to provide requested item</a:t>
            </a:r>
          </a:p>
          <a:p>
            <a:pPr marL="457200" lvl="1" indent="0">
              <a:buNone/>
            </a:pPr>
            <a:endParaRPr lang="en-US" sz="25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500" dirty="0" smtClean="0"/>
              <a:t>You may NOT require an additional or different form of POA (unless the POA is deficient)</a:t>
            </a:r>
          </a:p>
          <a:p>
            <a:pPr marL="0" indent="0">
              <a:buNone/>
            </a:pPr>
            <a:endParaRPr lang="en-US" sz="25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500" dirty="0" smtClean="0"/>
              <a:t>If you wrongfully refuse to accept an acknowledged POA, you may be subject to: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2500" dirty="0" smtClean="0"/>
              <a:t>A court order mandating acceptance; and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2500" dirty="0" smtClean="0"/>
              <a:t>Liability for reasonable attorneys’ fees and costs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4" name="Picture 3" descr="Logo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6172200"/>
            <a:ext cx="1950720" cy="4495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164418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924475"/>
          </a:xfrm>
        </p:spPr>
        <p:txBody>
          <a:bodyPr>
            <a:noAutofit/>
          </a:bodyPr>
          <a:lstStyle/>
          <a:p>
            <a:r>
              <a:rPr lang="en-US" dirty="0" smtClean="0"/>
              <a:t>Acceptance of and Reliance Upon POA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197" y="1849564"/>
            <a:ext cx="7174523" cy="405143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A Credit Union is protected if it in good faith accepts an acknowledged POA without actual knowledge that:</a:t>
            </a:r>
          </a:p>
          <a:p>
            <a:pPr marL="800100" lvl="1" indent="-342900">
              <a:buFont typeface="+mj-lt"/>
              <a:buAutoNum type="arabicParenR"/>
            </a:pPr>
            <a:r>
              <a:rPr lang="en-US" sz="2400" dirty="0" smtClean="0"/>
              <a:t>the signature is not genuine;</a:t>
            </a:r>
          </a:p>
          <a:p>
            <a:pPr marL="800100" lvl="1" indent="-342900">
              <a:buFont typeface="+mj-lt"/>
              <a:buAutoNum type="arabicParenR"/>
            </a:pPr>
            <a:r>
              <a:rPr lang="en-US" sz="2400" dirty="0" smtClean="0"/>
              <a:t>the POA is void, invalid, or terminated;</a:t>
            </a:r>
          </a:p>
          <a:p>
            <a:pPr marL="800100" lvl="1" indent="-342900">
              <a:buFont typeface="+mj-lt"/>
              <a:buAutoNum type="arabicParenR"/>
            </a:pPr>
            <a:r>
              <a:rPr lang="en-US" sz="2400" dirty="0" smtClean="0"/>
              <a:t>the Agent’s authority is void, invalid or terminated; or </a:t>
            </a:r>
          </a:p>
          <a:p>
            <a:pPr marL="800100" lvl="1" indent="-342900">
              <a:buFont typeface="+mj-lt"/>
              <a:buAutoNum type="arabicParenR"/>
            </a:pPr>
            <a:r>
              <a:rPr lang="en-US" sz="2400" dirty="0" smtClean="0"/>
              <a:t>the Agent is exceeding or improperly exercising the Agent’s authority.</a:t>
            </a:r>
          </a:p>
          <a:p>
            <a:pPr marL="800100" lvl="1" indent="-342900">
              <a:buFont typeface="+mj-lt"/>
              <a:buAutoNum type="arabicParenR"/>
            </a:pPr>
            <a:endParaRPr lang="en-US" dirty="0"/>
          </a:p>
        </p:txBody>
      </p:sp>
      <p:pic>
        <p:nvPicPr>
          <p:cNvPr id="4" name="Picture 3" descr="Logo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6172200"/>
            <a:ext cx="1950720" cy="4495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596041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Certification by Agent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Certification by Agent (statutory sample)</a:t>
            </a:r>
          </a:p>
          <a:p>
            <a:r>
              <a:rPr lang="en-US" dirty="0" smtClean="0"/>
              <a:t>Consider adding indemnification of Credit Union</a:t>
            </a:r>
          </a:p>
          <a:p>
            <a:r>
              <a:rPr lang="en-US" dirty="0" smtClean="0"/>
              <a:t>Exceptions regarding Agents for Fiduciaries and Trustees</a:t>
            </a:r>
          </a:p>
          <a:p>
            <a:pPr lvl="1"/>
            <a:r>
              <a:rPr lang="en-US" dirty="0" smtClean="0"/>
              <a:t>Incapacity of Principal</a:t>
            </a:r>
          </a:p>
          <a:p>
            <a:pPr lvl="1"/>
            <a:r>
              <a:rPr lang="en-US" dirty="0" smtClean="0"/>
              <a:t>Resignation of Principal</a:t>
            </a:r>
          </a:p>
          <a:p>
            <a:pPr marL="411480" lvl="1" indent="0">
              <a:buNone/>
            </a:pPr>
            <a:endParaRPr lang="en-US" dirty="0" smtClean="0"/>
          </a:p>
          <a:p>
            <a:pPr marL="411480" lvl="1" indent="0">
              <a:buNone/>
            </a:pPr>
            <a:endParaRPr lang="en-US" dirty="0"/>
          </a:p>
        </p:txBody>
      </p:sp>
      <p:pic>
        <p:nvPicPr>
          <p:cNvPr id="4" name="Picture 3" descr="Logo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6172200"/>
            <a:ext cx="1950720" cy="4495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744238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81000"/>
            <a:ext cx="7125113" cy="924475"/>
          </a:xfrm>
        </p:spPr>
        <p:txBody>
          <a:bodyPr/>
          <a:lstStyle/>
          <a:p>
            <a:r>
              <a:rPr lang="en-US" dirty="0" smtClean="0"/>
              <a:t>When It’s OK to Refuse a POA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599" cy="4563398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500" dirty="0" smtClean="0"/>
              <a:t>If the Credit Union is not required to engage in a transaction with the Principal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500" dirty="0" smtClean="0"/>
              <a:t>If engaging in a transaction with the Agent or Principal would be inconsistent with federal law;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500" dirty="0" smtClean="0"/>
              <a:t>If the Credit Union has actual knowledge that POA has been terminated</a:t>
            </a:r>
          </a:p>
        </p:txBody>
      </p:sp>
      <p:pic>
        <p:nvPicPr>
          <p:cNvPr id="4" name="Picture 3" descr="Logo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6172200"/>
            <a:ext cx="1950720" cy="4495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162127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81000"/>
            <a:ext cx="7125113" cy="924475"/>
          </a:xfrm>
        </p:spPr>
        <p:txBody>
          <a:bodyPr/>
          <a:lstStyle/>
          <a:p>
            <a:r>
              <a:rPr lang="en-US" dirty="0" smtClean="0"/>
              <a:t>When It’s OK to Refuse a POA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599" cy="4563398"/>
          </a:xfrm>
        </p:spPr>
        <p:txBody>
          <a:bodyPr>
            <a:noAutofit/>
          </a:bodyPr>
          <a:lstStyle/>
          <a:p>
            <a:r>
              <a:rPr lang="en-US" sz="2500" dirty="0"/>
              <a:t>If the Credit Union’s request for certification, translation or opinion of counsel is refused</a:t>
            </a:r>
          </a:p>
          <a:p>
            <a:r>
              <a:rPr lang="en-US" sz="2500" dirty="0" smtClean="0"/>
              <a:t>If </a:t>
            </a:r>
            <a:r>
              <a:rPr lang="en-US" sz="2500" dirty="0"/>
              <a:t>the Credit Union in good faith believes </a:t>
            </a:r>
            <a:r>
              <a:rPr lang="en-US" sz="2500" dirty="0" smtClean="0"/>
              <a:t>the POA </a:t>
            </a:r>
            <a:r>
              <a:rPr lang="en-US" sz="2500" dirty="0"/>
              <a:t>is </a:t>
            </a:r>
            <a:r>
              <a:rPr lang="en-US" sz="2500" dirty="0" smtClean="0"/>
              <a:t>invalid </a:t>
            </a:r>
            <a:r>
              <a:rPr lang="en-US" sz="2500" dirty="0"/>
              <a:t>or that Agent does not have authority to perform </a:t>
            </a:r>
            <a:r>
              <a:rPr lang="en-US" sz="2500" dirty="0" smtClean="0"/>
              <a:t>the act </a:t>
            </a:r>
            <a:r>
              <a:rPr lang="en-US" sz="2500" dirty="0"/>
              <a:t>requested </a:t>
            </a:r>
          </a:p>
          <a:p>
            <a:r>
              <a:rPr lang="en-US" sz="2500" dirty="0"/>
              <a:t>If the Credit Union makes (or has actual knowledge that another person made), a report to Adult Protective Services against the </a:t>
            </a:r>
            <a:r>
              <a:rPr lang="en-US" sz="2500" dirty="0" smtClean="0"/>
              <a:t>Agent</a:t>
            </a:r>
          </a:p>
        </p:txBody>
      </p:sp>
      <p:pic>
        <p:nvPicPr>
          <p:cNvPr id="4" name="Picture 3" descr="Logo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6172200"/>
            <a:ext cx="1950720" cy="4495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49286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500" dirty="0" smtClean="0"/>
              <a:t>The Act does not apply to</a:t>
            </a:r>
          </a:p>
          <a:p>
            <a:pPr lvl="1"/>
            <a:r>
              <a:rPr lang="en-US" sz="2500" dirty="0" smtClean="0"/>
              <a:t>Proxies </a:t>
            </a:r>
            <a:r>
              <a:rPr lang="en-US" sz="2500" dirty="0"/>
              <a:t>to exercise voting rights or management </a:t>
            </a:r>
            <a:r>
              <a:rPr lang="en-US" sz="2500" dirty="0" smtClean="0"/>
              <a:t>rights</a:t>
            </a:r>
          </a:p>
          <a:p>
            <a:pPr marL="914400" lvl="2" indent="0">
              <a:buNone/>
            </a:pPr>
            <a:r>
              <a:rPr lang="en-US" sz="2500" dirty="0" smtClean="0"/>
              <a:t>(e.g. meetings of  the members, directors, committees)</a:t>
            </a:r>
            <a:endParaRPr lang="en-US" sz="2500" dirty="0"/>
          </a:p>
          <a:p>
            <a:pPr lvl="1"/>
            <a:r>
              <a:rPr lang="en-US" sz="2500" dirty="0" smtClean="0"/>
              <a:t>POAs coupled with an interest</a:t>
            </a:r>
          </a:p>
          <a:p>
            <a:pPr lvl="1"/>
            <a:r>
              <a:rPr lang="en-US" sz="2500" dirty="0" smtClean="0"/>
              <a:t>Health care directives</a:t>
            </a:r>
          </a:p>
          <a:p>
            <a:pPr lvl="1"/>
            <a:r>
              <a:rPr lang="en-US" sz="2500" dirty="0" smtClean="0"/>
              <a:t>Certain guardianships</a:t>
            </a:r>
          </a:p>
        </p:txBody>
      </p:sp>
      <p:pic>
        <p:nvPicPr>
          <p:cNvPr id="4" name="Picture 3" descr="Logo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6172200"/>
            <a:ext cx="1950720" cy="4495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016498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500" dirty="0" smtClean="0"/>
              <a:t>Portions of the Act do not apply to</a:t>
            </a:r>
          </a:p>
          <a:p>
            <a:pPr lvl="1"/>
            <a:r>
              <a:rPr lang="en-US" sz="2500" dirty="0" smtClean="0"/>
              <a:t>POAs prior to April 17, 2014 (special treatment)</a:t>
            </a:r>
          </a:p>
          <a:p>
            <a:pPr lvl="1"/>
            <a:r>
              <a:rPr lang="en-US" sz="2500" dirty="0" smtClean="0"/>
              <a:t>Out-of-state POAs (special treatment)</a:t>
            </a:r>
            <a:endParaRPr lang="en-US" dirty="0" smtClean="0"/>
          </a:p>
        </p:txBody>
      </p:sp>
      <p:pic>
        <p:nvPicPr>
          <p:cNvPr id="4" name="Picture 3" descr="Logo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6172200"/>
            <a:ext cx="1950720" cy="4495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595479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Miscellaneous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 </a:t>
            </a:r>
            <a:r>
              <a:rPr lang="en-US" dirty="0"/>
              <a:t>special POA form </a:t>
            </a:r>
            <a:r>
              <a:rPr lang="en-US" dirty="0" smtClean="0"/>
              <a:t>is required</a:t>
            </a:r>
            <a:endParaRPr lang="en-US" dirty="0"/>
          </a:p>
          <a:p>
            <a:r>
              <a:rPr lang="en-US" dirty="0" smtClean="0"/>
              <a:t>If there are two </a:t>
            </a:r>
            <a:r>
              <a:rPr lang="en-US" dirty="0"/>
              <a:t>or more </a:t>
            </a:r>
            <a:r>
              <a:rPr lang="en-US" dirty="0" smtClean="0"/>
              <a:t>Agents, each </a:t>
            </a:r>
            <a:r>
              <a:rPr lang="en-US" dirty="0"/>
              <a:t>may act independently (unless otherwise specified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4" name="Picture 3" descr="Logo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6172200"/>
            <a:ext cx="1950720" cy="4495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29225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Hawaii Act 22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209800"/>
            <a:ext cx="7125112" cy="4051437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700" dirty="0" smtClean="0"/>
              <a:t>April 17, 2014 – Effective Date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700" dirty="0" smtClean="0"/>
              <a:t>POA must be signed by Principal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700" dirty="0" smtClean="0"/>
              <a:t>Principal’s signature is presumed genuine if notarized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700" dirty="0" smtClean="0"/>
              <a:t>Photocopy is the same as an original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700" dirty="0" smtClean="0"/>
              <a:t>POAs </a:t>
            </a:r>
            <a:r>
              <a:rPr lang="en-US" sz="2700" dirty="0"/>
              <a:t>created under </a:t>
            </a:r>
            <a:r>
              <a:rPr lang="en-US" sz="2700" dirty="0" smtClean="0"/>
              <a:t>the Act are: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700" b="1" dirty="0" smtClean="0"/>
              <a:t>effective immediately</a:t>
            </a:r>
            <a:r>
              <a:rPr lang="en-US" sz="2700" dirty="0" smtClean="0"/>
              <a:t> (unless specified otherwise)</a:t>
            </a:r>
          </a:p>
          <a:p>
            <a:pPr lvl="1"/>
            <a:r>
              <a:rPr lang="en-US" sz="2700" b="1" dirty="0" smtClean="0"/>
              <a:t>DURABLE </a:t>
            </a:r>
            <a:r>
              <a:rPr lang="en-US" sz="2700" dirty="0"/>
              <a:t>(unless specified </a:t>
            </a:r>
            <a:r>
              <a:rPr lang="en-US" sz="2700" dirty="0" smtClean="0"/>
              <a:t>otherwise, or an exception applies, or the authority terminates)</a:t>
            </a:r>
          </a:p>
          <a:p>
            <a:pPr marL="411480" lvl="1" indent="0">
              <a:buNone/>
            </a:pPr>
            <a:endParaRPr lang="en-US" sz="24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400" dirty="0" smtClean="0"/>
          </a:p>
        </p:txBody>
      </p:sp>
      <p:pic>
        <p:nvPicPr>
          <p:cNvPr id="4" name="Picture 3" descr="Logo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6172200"/>
            <a:ext cx="1950720" cy="4495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80645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Miscellaneous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 express grant of authority is needed for certain matters </a:t>
            </a:r>
          </a:p>
          <a:p>
            <a:pPr lvl="1"/>
            <a:r>
              <a:rPr lang="en-US" dirty="0" smtClean="0"/>
              <a:t>Exercise of fiduciary duties that the Principal is allowed to delegate</a:t>
            </a:r>
          </a:p>
          <a:p>
            <a:pPr lvl="1"/>
            <a:r>
              <a:rPr lang="en-US" dirty="0" smtClean="0"/>
              <a:t>Making of gifts</a:t>
            </a:r>
          </a:p>
          <a:p>
            <a:pPr lvl="1"/>
            <a:r>
              <a:rPr lang="en-US" dirty="0" smtClean="0"/>
              <a:t>Making of gifts to the Agent or its charge, if the Agent is not an ancestor, spouse or descendent of the Principal </a:t>
            </a:r>
          </a:p>
        </p:txBody>
      </p:sp>
      <p:pic>
        <p:nvPicPr>
          <p:cNvPr id="4" name="Picture 3" descr="Logo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6172200"/>
            <a:ext cx="1950720" cy="4495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273124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Miscellaneous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 the ability to request Opinion of Counsel in appropriate circumstances </a:t>
            </a:r>
          </a:p>
          <a:p>
            <a:r>
              <a:rPr lang="en-US" dirty="0" smtClean="0"/>
              <a:t>When in doubt, consult the Credit Union’s attorney or HCUL’s Ask-A-Lawyer program</a:t>
            </a:r>
          </a:p>
        </p:txBody>
      </p:sp>
      <p:pic>
        <p:nvPicPr>
          <p:cNvPr id="4" name="Picture 3" descr="Logo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6172200"/>
            <a:ext cx="1950720" cy="4495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931260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400" dirty="0"/>
              <a:t>Neither the speaker nor Ashford &amp; Wriston is rendering any legal opinions in this presentation (including any written material).  This presentation is provided for general information only. </a:t>
            </a:r>
            <a:r>
              <a:rPr lang="en-US" sz="2400" dirty="0" smtClean="0"/>
              <a:t> Exceptions may apply.  </a:t>
            </a:r>
            <a:r>
              <a:rPr lang="en-US" sz="2400" dirty="0"/>
              <a:t>The reader </a:t>
            </a:r>
            <a:r>
              <a:rPr lang="en-US" sz="2400" dirty="0" smtClean="0"/>
              <a:t> should </a:t>
            </a:r>
            <a:r>
              <a:rPr lang="en-US" sz="2400" dirty="0"/>
              <a:t>consult an attorney before applying the information to a specific situation.</a:t>
            </a:r>
          </a:p>
        </p:txBody>
      </p:sp>
      <p:pic>
        <p:nvPicPr>
          <p:cNvPr id="4" name="Picture 3" descr="Logo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6172200"/>
            <a:ext cx="1950720" cy="4495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71789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Powers of Attorney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28800"/>
            <a:ext cx="7524955" cy="405143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500" dirty="0" smtClean="0"/>
              <a:t>A legal document granting an </a:t>
            </a:r>
            <a:r>
              <a:rPr lang="en-US" sz="2500" b="1" dirty="0" smtClean="0"/>
              <a:t>AGENT</a:t>
            </a:r>
            <a:r>
              <a:rPr lang="en-US" sz="2500" dirty="0" smtClean="0"/>
              <a:t> </a:t>
            </a:r>
            <a:r>
              <a:rPr lang="en-US" sz="2500" dirty="0"/>
              <a:t> </a:t>
            </a:r>
            <a:r>
              <a:rPr lang="en-US" sz="2500" dirty="0" smtClean="0"/>
              <a:t>(Attorney-in-Fact) authority to act in the place of a </a:t>
            </a:r>
            <a:r>
              <a:rPr lang="en-US" sz="2500" b="1" dirty="0" smtClean="0"/>
              <a:t>PRINCIPAL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500" dirty="0" smtClean="0"/>
              <a:t>E.g., manage finances, sign documents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500" dirty="0" smtClean="0"/>
              <a:t>Durable vs. Non-Durable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500" dirty="0" smtClean="0"/>
              <a:t>Revocable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500" dirty="0" smtClean="0"/>
              <a:t>Invalid upon the death of the Principal</a:t>
            </a:r>
          </a:p>
          <a:p>
            <a:r>
              <a:rPr lang="en-US" sz="2500" dirty="0" smtClean="0"/>
              <a:t>Special/Limited </a:t>
            </a:r>
            <a:r>
              <a:rPr lang="en-US" sz="2500" dirty="0"/>
              <a:t>vs. General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500" dirty="0" smtClean="0"/>
              <a:t>Special rules for fiduciaries (non-durable; special/limited)</a:t>
            </a:r>
            <a:endParaRPr lang="en-US" sz="2500" dirty="0"/>
          </a:p>
        </p:txBody>
      </p:sp>
      <p:pic>
        <p:nvPicPr>
          <p:cNvPr id="4" name="Picture 3" descr="Logo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6172200"/>
            <a:ext cx="1950720" cy="4495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16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6506" y="1828800"/>
            <a:ext cx="7620000" cy="4800600"/>
          </a:xfrm>
        </p:spPr>
        <p:txBody>
          <a:bodyPr/>
          <a:lstStyle/>
          <a:p>
            <a:pPr lvl="3"/>
            <a:r>
              <a:rPr lang="en-US" sz="2500" dirty="0"/>
              <a:t>Principal revokes POA</a:t>
            </a:r>
          </a:p>
          <a:p>
            <a:pPr lvl="3"/>
            <a:r>
              <a:rPr lang="en-US" sz="2500" dirty="0" smtClean="0"/>
              <a:t>Action </a:t>
            </a:r>
            <a:r>
              <a:rPr lang="en-US" sz="2500" dirty="0"/>
              <a:t>filed to dissolve or annul a </a:t>
            </a:r>
            <a:r>
              <a:rPr lang="en-US" sz="2500" dirty="0" smtClean="0"/>
              <a:t>marriage</a:t>
            </a:r>
          </a:p>
          <a:p>
            <a:pPr lvl="3"/>
            <a:r>
              <a:rPr lang="en-US" sz="2500" dirty="0"/>
              <a:t>Incapacity of principal if POA is not </a:t>
            </a:r>
            <a:r>
              <a:rPr lang="en-US" sz="2500" dirty="0" smtClean="0"/>
              <a:t>durable</a:t>
            </a:r>
            <a:endParaRPr lang="en-US" sz="2500" dirty="0"/>
          </a:p>
          <a:p>
            <a:pPr lvl="3"/>
            <a:r>
              <a:rPr lang="en-US" sz="2500" dirty="0" smtClean="0"/>
              <a:t>Incapacity of principal if a fiduciary or trustee (even if POA purports to be durable)</a:t>
            </a:r>
          </a:p>
          <a:p>
            <a:pPr lvl="3"/>
            <a:r>
              <a:rPr lang="en-US" sz="2500" dirty="0" smtClean="0"/>
              <a:t>Incapacity of agent (whether or not durable)</a:t>
            </a:r>
          </a:p>
          <a:p>
            <a:pPr lvl="3"/>
            <a:r>
              <a:rPr lang="en-US" sz="2500" dirty="0" smtClean="0"/>
              <a:t> </a:t>
            </a:r>
            <a:r>
              <a:rPr lang="en-US" sz="2500" dirty="0"/>
              <a:t>T</a:t>
            </a:r>
            <a:r>
              <a:rPr lang="en-US" sz="2500" dirty="0" smtClean="0"/>
              <a:t>ermination clause may be included in POA</a:t>
            </a:r>
          </a:p>
          <a:p>
            <a:pPr marL="1051560" lvl="3" indent="0">
              <a:buNone/>
            </a:pPr>
            <a:endParaRPr lang="en-US" sz="2000" dirty="0"/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42365" y="381000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dirty="0">
                <a:solidFill>
                  <a:schemeClr val="tx1"/>
                </a:solidFill>
              </a:rPr>
              <a:t>Termination of Agent’s Authority</a:t>
            </a:r>
          </a:p>
        </p:txBody>
      </p:sp>
      <p:pic>
        <p:nvPicPr>
          <p:cNvPr id="5" name="Picture 4" descr="Logo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6172200"/>
            <a:ext cx="1950720" cy="4495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77526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762000"/>
            <a:ext cx="7125113" cy="83819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General Powers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620000" cy="4051437"/>
          </a:xfrm>
        </p:spPr>
        <p:txBody>
          <a:bodyPr>
            <a:normAutofit fontScale="92500" lnSpcReduction="20000"/>
          </a:bodyPr>
          <a:lstStyle/>
          <a:p>
            <a:pPr marL="114300" indent="0">
              <a:buNone/>
            </a:pPr>
            <a:r>
              <a:rPr lang="en-US" dirty="0" smtClean="0"/>
              <a:t>Authority in the POA granting general authority with respect to </a:t>
            </a:r>
            <a:r>
              <a:rPr lang="en-US" u="sng" dirty="0" smtClean="0"/>
              <a:t>financial institutions </a:t>
            </a:r>
            <a:r>
              <a:rPr lang="en-US" dirty="0" smtClean="0"/>
              <a:t>includes the following authority (unless otherwise specified):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To establish, continue, modify and terminate an account or other banking arrangement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To contract for services available from the Credit Union</a:t>
            </a:r>
          </a:p>
          <a:p>
            <a:r>
              <a:rPr lang="en-US" dirty="0" smtClean="0"/>
              <a:t>To withdraw EFT, money or property of the </a:t>
            </a:r>
            <a:r>
              <a:rPr lang="en-US" dirty="0"/>
              <a:t>Principal  by check, order</a:t>
            </a:r>
            <a:r>
              <a:rPr lang="en-US" dirty="0" smtClean="0"/>
              <a:t>, EFT, etc.</a:t>
            </a:r>
          </a:p>
        </p:txBody>
      </p:sp>
      <p:pic>
        <p:nvPicPr>
          <p:cNvPr id="4" name="Picture 3" descr="Logo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6172200"/>
            <a:ext cx="1950720" cy="4495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43436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General Powers – </a:t>
            </a:r>
            <a:r>
              <a:rPr lang="en-US" dirty="0" smtClean="0"/>
              <a:t>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 receive statements of account, vouchers, notices, </a:t>
            </a:r>
            <a:r>
              <a:rPr lang="en-US" dirty="0" smtClean="0"/>
              <a:t>etc. and take action</a:t>
            </a:r>
            <a:endParaRPr lang="en-US" dirty="0"/>
          </a:p>
          <a:p>
            <a:r>
              <a:rPr lang="en-US" dirty="0" smtClean="0"/>
              <a:t>To </a:t>
            </a:r>
            <a:r>
              <a:rPr lang="en-US" dirty="0"/>
              <a:t>enter a safe deposit </a:t>
            </a:r>
            <a:r>
              <a:rPr lang="en-US" dirty="0" smtClean="0"/>
              <a:t>box/vault; withdraw </a:t>
            </a:r>
            <a:r>
              <a:rPr lang="en-US" dirty="0"/>
              <a:t>or add to contents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To make, endorse, </a:t>
            </a:r>
            <a:r>
              <a:rPr lang="en-US" dirty="0"/>
              <a:t>guarantee, </a:t>
            </a:r>
            <a:r>
              <a:rPr lang="en-US" dirty="0" smtClean="0"/>
              <a:t>etc. </a:t>
            </a:r>
            <a:r>
              <a:rPr lang="en-US" dirty="0"/>
              <a:t>promissory notes, checks, drafts, </a:t>
            </a:r>
            <a:r>
              <a:rPr lang="en-US" dirty="0" smtClean="0"/>
              <a:t>etc.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4" name="Picture 3" descr="Logo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6172200"/>
            <a:ext cx="1950720" cy="4495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4530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General Powers – </a:t>
            </a:r>
            <a:r>
              <a:rPr lang="en-US" dirty="0" smtClean="0"/>
              <a:t>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To apply for, receive, and use credit/debit cards, EFTs, traveler’s checks, etc.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To consent to an extension of the time, etc.</a:t>
            </a:r>
          </a:p>
          <a:p>
            <a:r>
              <a:rPr lang="en-US" dirty="0"/>
              <a:t>To borrow money and pledge as security </a:t>
            </a:r>
            <a:r>
              <a:rPr lang="en-US" u="sng" dirty="0"/>
              <a:t>personal </a:t>
            </a:r>
            <a:r>
              <a:rPr lang="en-US" u="sng" dirty="0" smtClean="0"/>
              <a:t>property</a:t>
            </a:r>
            <a:r>
              <a:rPr lang="en-US" dirty="0" smtClean="0"/>
              <a:t> of </a:t>
            </a:r>
            <a:r>
              <a:rPr lang="en-US" dirty="0"/>
              <a:t>the Principal necessary to borrow money or pay, renew, or extend the time of payment of a debt of the Principal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4" name="Picture 3" descr="Logo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6172200"/>
            <a:ext cx="1950720" cy="4495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13341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General Powers – </a:t>
            </a:r>
            <a:r>
              <a:rPr lang="en-US" dirty="0" smtClean="0"/>
              <a:t>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If the POA includes general authority with respect to </a:t>
            </a:r>
            <a:r>
              <a:rPr lang="en-US" u="sng" dirty="0" smtClean="0"/>
              <a:t>financial institutions</a:t>
            </a:r>
            <a:r>
              <a:rPr lang="en-US" dirty="0" smtClean="0"/>
              <a:t>, that authority includes borrowing </a:t>
            </a:r>
            <a:r>
              <a:rPr lang="en-US" dirty="0"/>
              <a:t>money and </a:t>
            </a:r>
            <a:r>
              <a:rPr lang="en-US" dirty="0" smtClean="0"/>
              <a:t>pledging </a:t>
            </a:r>
            <a:r>
              <a:rPr lang="en-US" u="sng" dirty="0"/>
              <a:t>personal </a:t>
            </a:r>
            <a:r>
              <a:rPr lang="en-US" u="sng" dirty="0" smtClean="0"/>
              <a:t>property</a:t>
            </a:r>
            <a:r>
              <a:rPr lang="en-US" dirty="0" smtClean="0"/>
              <a:t> of the </a:t>
            </a:r>
            <a:r>
              <a:rPr lang="en-US" dirty="0"/>
              <a:t>Principal </a:t>
            </a:r>
            <a:r>
              <a:rPr lang="en-US" dirty="0" smtClean="0"/>
              <a:t>with respect to payment of the Principal’s debt </a:t>
            </a:r>
            <a:r>
              <a:rPr lang="en-US" dirty="0"/>
              <a:t>(unless otherwise specified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4" name="Picture 3" descr="Logo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6172200"/>
            <a:ext cx="1950720" cy="4495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479955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General Powers – </a:t>
            </a:r>
            <a:r>
              <a:rPr lang="en-US" dirty="0" smtClean="0"/>
              <a:t>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If the POA includes general authority with respect to </a:t>
            </a:r>
            <a:r>
              <a:rPr lang="en-US" u="sng" dirty="0" smtClean="0"/>
              <a:t>real property</a:t>
            </a:r>
            <a:r>
              <a:rPr lang="en-US" dirty="0" smtClean="0"/>
              <a:t>, that authority includes </a:t>
            </a:r>
            <a:r>
              <a:rPr lang="en-US" dirty="0"/>
              <a:t>borrowing money and pledging </a:t>
            </a:r>
            <a:r>
              <a:rPr lang="en-US" u="sng" dirty="0" smtClean="0"/>
              <a:t>real property</a:t>
            </a:r>
            <a:r>
              <a:rPr lang="en-US" dirty="0" smtClean="0"/>
              <a:t> of </a:t>
            </a:r>
            <a:r>
              <a:rPr lang="en-US" dirty="0"/>
              <a:t>the Principal with respect to payment of the Principal’s </a:t>
            </a:r>
            <a:r>
              <a:rPr lang="en-US" dirty="0" smtClean="0"/>
              <a:t>debt </a:t>
            </a:r>
            <a:r>
              <a:rPr lang="en-US" dirty="0"/>
              <a:t>(unless otherwise specified</a:t>
            </a:r>
            <a:r>
              <a:rPr lang="en-US" dirty="0" smtClean="0"/>
              <a:t>)</a:t>
            </a:r>
            <a:endParaRPr lang="en-US" dirty="0"/>
          </a:p>
          <a:p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4" name="Picture 3" descr="Logo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6172200"/>
            <a:ext cx="1950720" cy="4495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962335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443</TotalTime>
  <Words>995</Words>
  <Application>Microsoft Office PowerPoint</Application>
  <PresentationFormat>On-screen Show (4:3)</PresentationFormat>
  <Paragraphs>107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  Uniform Power of Attorney Act</vt:lpstr>
      <vt:lpstr>Hawaii Act 22</vt:lpstr>
      <vt:lpstr>Powers of Attorney</vt:lpstr>
      <vt:lpstr>PowerPoint Presentation</vt:lpstr>
      <vt:lpstr>General Powers  </vt:lpstr>
      <vt:lpstr>General Powers – continued</vt:lpstr>
      <vt:lpstr>General Powers – continued</vt:lpstr>
      <vt:lpstr>General Powers – continued</vt:lpstr>
      <vt:lpstr>General Powers – continued</vt:lpstr>
      <vt:lpstr>General Powers – continued</vt:lpstr>
      <vt:lpstr>4 Options for Acknowledged POAs</vt:lpstr>
      <vt:lpstr>Liability for Refusal to Accept POA</vt:lpstr>
      <vt:lpstr>Acceptance of and Reliance Upon POA</vt:lpstr>
      <vt:lpstr>Certification by Agent</vt:lpstr>
      <vt:lpstr>When It’s OK to Refuse a POA</vt:lpstr>
      <vt:lpstr>When It’s OK to Refuse a POA</vt:lpstr>
      <vt:lpstr>Exceptions</vt:lpstr>
      <vt:lpstr>Exceptions</vt:lpstr>
      <vt:lpstr>Miscellaneous</vt:lpstr>
      <vt:lpstr>Miscellaneous</vt:lpstr>
      <vt:lpstr>Miscellaneous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Uniform Power of Attorney Act</dc:title>
  <dc:creator>Lisa Y. Tellio</dc:creator>
  <cp:lastModifiedBy>Justin I. Smith</cp:lastModifiedBy>
  <cp:revision>39</cp:revision>
  <cp:lastPrinted>2014-11-08T03:29:01Z</cp:lastPrinted>
  <dcterms:created xsi:type="dcterms:W3CDTF">2014-11-06T20:41:57Z</dcterms:created>
  <dcterms:modified xsi:type="dcterms:W3CDTF">2014-11-08T17:19:14Z</dcterms:modified>
</cp:coreProperties>
</file>